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7" r:id="rId2"/>
    <p:sldId id="305" r:id="rId3"/>
    <p:sldId id="258" r:id="rId4"/>
    <p:sldId id="269" r:id="rId5"/>
    <p:sldId id="262" r:id="rId6"/>
    <p:sldId id="272" r:id="rId7"/>
    <p:sldId id="303" r:id="rId8"/>
    <p:sldId id="304" r:id="rId9"/>
    <p:sldId id="270" r:id="rId10"/>
    <p:sldId id="278" r:id="rId11"/>
    <p:sldId id="273" r:id="rId12"/>
    <p:sldId id="279" r:id="rId13"/>
    <p:sldId id="274" r:id="rId14"/>
    <p:sldId id="275" r:id="rId15"/>
    <p:sldId id="276" r:id="rId16"/>
    <p:sldId id="282" r:id="rId17"/>
    <p:sldId id="271" r:id="rId18"/>
    <p:sldId id="283" r:id="rId19"/>
    <p:sldId id="284" r:id="rId20"/>
    <p:sldId id="287" r:id="rId21"/>
    <p:sldId id="288" r:id="rId22"/>
    <p:sldId id="289" r:id="rId23"/>
    <p:sldId id="306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0" r:id="rId34"/>
    <p:sldId id="299" r:id="rId35"/>
    <p:sldId id="301" r:id="rId36"/>
    <p:sldId id="302" r:id="rId37"/>
  </p:sldIdLst>
  <p:sldSz cx="9144000" cy="5715000" type="screen16x1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466"/>
    <a:srgbClr val="646464"/>
    <a:srgbClr val="EAB800"/>
    <a:srgbClr val="FFCE19"/>
    <a:srgbClr val="DBDBDB"/>
    <a:srgbClr val="1C4D76"/>
    <a:srgbClr val="6F6F6F"/>
    <a:srgbClr val="E8E8E8"/>
    <a:srgbClr val="686B7A"/>
    <a:srgbClr val="515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47" autoAdjust="0"/>
    <p:restoredTop sz="98382" autoAdjust="0"/>
  </p:normalViewPr>
  <p:slideViewPr>
    <p:cSldViewPr>
      <p:cViewPr varScale="1">
        <p:scale>
          <a:sx n="102" d="100"/>
          <a:sy n="102" d="100"/>
        </p:scale>
        <p:origin x="1061" y="82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D6A5DF16-F5BB-408F-8981-D3F6E9656F13}" type="datetimeFigureOut">
              <a:rPr lang="ko-KR" altLang="en-US" smtClean="0"/>
              <a:pPr/>
              <a:t>2018-11-12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KR Light" panose="020B0300000000000000" pitchFamily="34" charset="-127"/>
                <a:ea typeface="Noto Sans CJK KR Light" panose="020B0300000000000000" pitchFamily="34" charset="-127"/>
              </a:defRPr>
            </a:lvl1pPr>
          </a:lstStyle>
          <a:p>
            <a:fld id="{01693EB0-C1CE-4C32-ADBE-22BBAB168E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53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CJK KR Light" panose="020B0300000000000000" pitchFamily="34" charset="-127"/>
        <a:ea typeface="Noto Sans CJK KR Light" panose="020B0300000000000000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898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1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8941594" y="666914"/>
            <a:ext cx="202405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 userDrawn="1"/>
        </p:nvSpPr>
        <p:spPr>
          <a:xfrm>
            <a:off x="0" y="806449"/>
            <a:ext cx="395536" cy="4908550"/>
          </a:xfrm>
          <a:custGeom>
            <a:avLst/>
            <a:gdLst>
              <a:gd name="connsiteX0" fmla="*/ 0 w 395536"/>
              <a:gd name="connsiteY0" fmla="*/ 0 h 4908550"/>
              <a:gd name="connsiteX1" fmla="*/ 195774 w 395536"/>
              <a:gd name="connsiteY1" fmla="*/ 0 h 4908550"/>
              <a:gd name="connsiteX2" fmla="*/ 195774 w 395536"/>
              <a:gd name="connsiteY2" fmla="*/ 4706327 h 4908550"/>
              <a:gd name="connsiteX3" fmla="*/ 395536 w 395536"/>
              <a:gd name="connsiteY3" fmla="*/ 4706327 h 4908550"/>
              <a:gd name="connsiteX4" fmla="*/ 395536 w 395536"/>
              <a:gd name="connsiteY4" fmla="*/ 4908550 h 4908550"/>
              <a:gd name="connsiteX5" fmla="*/ 0 w 395536"/>
              <a:gd name="connsiteY5" fmla="*/ 4908550 h 4908550"/>
              <a:gd name="connsiteX6" fmla="*/ 0 w 395536"/>
              <a:gd name="connsiteY6" fmla="*/ 4715345 h 4908550"/>
              <a:gd name="connsiteX7" fmla="*/ 0 w 395536"/>
              <a:gd name="connsiteY7" fmla="*/ 4706327 h 490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536" h="4908550">
                <a:moveTo>
                  <a:pt x="0" y="0"/>
                </a:moveTo>
                <a:lnTo>
                  <a:pt x="195774" y="0"/>
                </a:lnTo>
                <a:lnTo>
                  <a:pt x="195774" y="4706327"/>
                </a:lnTo>
                <a:lnTo>
                  <a:pt x="395536" y="4706327"/>
                </a:lnTo>
                <a:lnTo>
                  <a:pt x="395536" y="4908550"/>
                </a:lnTo>
                <a:lnTo>
                  <a:pt x="0" y="4908550"/>
                </a:lnTo>
                <a:lnTo>
                  <a:pt x="0" y="4715345"/>
                </a:lnTo>
                <a:lnTo>
                  <a:pt x="0" y="4706327"/>
                </a:lnTo>
                <a:close/>
              </a:path>
            </a:pathLst>
          </a:cu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0"/>
            <a:ext cx="9144000" cy="749053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 userDrawn="1"/>
        </p:nvGrpSpPr>
        <p:grpSpPr>
          <a:xfrm>
            <a:off x="683568" y="244997"/>
            <a:ext cx="1411770" cy="525695"/>
            <a:chOff x="683568" y="244997"/>
            <a:chExt cx="1411770" cy="525695"/>
          </a:xfrm>
        </p:grpSpPr>
        <p:sp>
          <p:nvSpPr>
            <p:cNvPr id="10" name="자유형 9"/>
            <p:cNvSpPr/>
            <p:nvPr/>
          </p:nvSpPr>
          <p:spPr>
            <a:xfrm>
              <a:off x="1662758" y="441963"/>
              <a:ext cx="432580" cy="328729"/>
            </a:xfrm>
            <a:custGeom>
              <a:avLst/>
              <a:gdLst>
                <a:gd name="connsiteX0" fmla="*/ 0 w 432580"/>
                <a:gd name="connsiteY0" fmla="*/ 0 h 328729"/>
                <a:gd name="connsiteX1" fmla="*/ 242789 w 432580"/>
                <a:gd name="connsiteY1" fmla="*/ 0 h 328729"/>
                <a:gd name="connsiteX2" fmla="*/ 432580 w 432580"/>
                <a:gd name="connsiteY2" fmla="*/ 328729 h 328729"/>
                <a:gd name="connsiteX3" fmla="*/ 0 w 432580"/>
                <a:gd name="connsiteY3" fmla="*/ 328729 h 328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580" h="328729">
                  <a:moveTo>
                    <a:pt x="0" y="0"/>
                  </a:moveTo>
                  <a:lnTo>
                    <a:pt x="242789" y="0"/>
                  </a:lnTo>
                  <a:lnTo>
                    <a:pt x="432580" y="328729"/>
                  </a:lnTo>
                  <a:lnTo>
                    <a:pt x="0" y="328729"/>
                  </a:lnTo>
                  <a:close/>
                </a:path>
              </a:pathLst>
            </a:cu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잘린 사각형 10"/>
            <p:cNvSpPr/>
            <p:nvPr/>
          </p:nvSpPr>
          <p:spPr>
            <a:xfrm>
              <a:off x="683568" y="244997"/>
              <a:ext cx="1224136" cy="504056"/>
            </a:xfrm>
            <a:prstGeom prst="snip1Rect">
              <a:avLst>
                <a:gd name="adj" fmla="val 39343"/>
              </a:avLst>
            </a:prstGeom>
            <a:solidFill>
              <a:srgbClr val="FFCB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92169" y="656416"/>
              <a:ext cx="1021186" cy="24232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자유형 12"/>
          <p:cNvSpPr/>
          <p:nvPr userDrawn="1"/>
        </p:nvSpPr>
        <p:spPr>
          <a:xfrm>
            <a:off x="202224" y="807544"/>
            <a:ext cx="8941776" cy="4907456"/>
          </a:xfrm>
          <a:custGeom>
            <a:avLst/>
            <a:gdLst>
              <a:gd name="connsiteX0" fmla="*/ 8739554 w 8941776"/>
              <a:gd name="connsiteY0" fmla="*/ 0 h 4907456"/>
              <a:gd name="connsiteX1" fmla="*/ 8941776 w 8941776"/>
              <a:gd name="connsiteY1" fmla="*/ 350258 h 4907456"/>
              <a:gd name="connsiteX2" fmla="*/ 8941776 w 8941776"/>
              <a:gd name="connsiteY2" fmla="*/ 4907456 h 4907456"/>
              <a:gd name="connsiteX3" fmla="*/ 111714 w 8941776"/>
              <a:gd name="connsiteY3" fmla="*/ 4907456 h 4907456"/>
              <a:gd name="connsiteX4" fmla="*/ 0 w 8941776"/>
              <a:gd name="connsiteY4" fmla="*/ 4713962 h 4907456"/>
              <a:gd name="connsiteX5" fmla="*/ 0 w 8941776"/>
              <a:gd name="connsiteY5" fmla="*/ 4705232 h 4907456"/>
              <a:gd name="connsiteX6" fmla="*/ 8739554 w 8941776"/>
              <a:gd name="connsiteY6" fmla="*/ 4705232 h 4907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1776" h="4907456">
                <a:moveTo>
                  <a:pt x="8739554" y="0"/>
                </a:moveTo>
                <a:lnTo>
                  <a:pt x="8941776" y="350258"/>
                </a:lnTo>
                <a:lnTo>
                  <a:pt x="8941776" y="4907456"/>
                </a:lnTo>
                <a:lnTo>
                  <a:pt x="111714" y="4907456"/>
                </a:lnTo>
                <a:lnTo>
                  <a:pt x="0" y="4713962"/>
                </a:lnTo>
                <a:lnTo>
                  <a:pt x="0" y="4705232"/>
                </a:lnTo>
                <a:lnTo>
                  <a:pt x="8739554" y="4705232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0" y="749596"/>
            <a:ext cx="9144000" cy="56854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54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78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64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자유형 28"/>
          <p:cNvSpPr/>
          <p:nvPr/>
        </p:nvSpPr>
        <p:spPr>
          <a:xfrm>
            <a:off x="3131840" y="1202356"/>
            <a:ext cx="5475076" cy="4512645"/>
          </a:xfrm>
          <a:custGeom>
            <a:avLst/>
            <a:gdLst>
              <a:gd name="connsiteX0" fmla="*/ 0 w 5475076"/>
              <a:gd name="connsiteY0" fmla="*/ 0 h 4512645"/>
              <a:gd name="connsiteX1" fmla="*/ 2869701 w 5475076"/>
              <a:gd name="connsiteY1" fmla="*/ 0 h 4512645"/>
              <a:gd name="connsiteX2" fmla="*/ 5475076 w 5475076"/>
              <a:gd name="connsiteY2" fmla="*/ 4512645 h 4512645"/>
              <a:gd name="connsiteX3" fmla="*/ 936932 w 5475076"/>
              <a:gd name="connsiteY3" fmla="*/ 4512645 h 4512645"/>
              <a:gd name="connsiteX4" fmla="*/ 0 w 5475076"/>
              <a:gd name="connsiteY4" fmla="*/ 2889832 h 45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75076" h="4512645">
                <a:moveTo>
                  <a:pt x="0" y="0"/>
                </a:moveTo>
                <a:lnTo>
                  <a:pt x="2869701" y="0"/>
                </a:lnTo>
                <a:lnTo>
                  <a:pt x="5475076" y="4512645"/>
                </a:lnTo>
                <a:lnTo>
                  <a:pt x="936932" y="4512645"/>
                </a:lnTo>
                <a:lnTo>
                  <a:pt x="0" y="288983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131840" y="1202355"/>
            <a:ext cx="2880000" cy="2880000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99466" y="1370348"/>
            <a:ext cx="2648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Alpha Bank</a:t>
            </a:r>
            <a:endParaRPr lang="ko-KR" altLang="en-US" sz="3600" dirty="0"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19103" y="2965310"/>
            <a:ext cx="2189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금리</a:t>
            </a:r>
            <a:r>
              <a:rPr lang="en-US" altLang="ko-KR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 </a:t>
            </a:r>
            <a:r>
              <a:rPr lang="ko-KR" altLang="en-US" sz="1200" dirty="0"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및 대출한도 분석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394960" y="2811781"/>
            <a:ext cx="223224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00318" y="3739526"/>
            <a:ext cx="1812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B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반 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Alpha Bank(5</a:t>
            </a:r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조</a:t>
            </a:r>
            <a:r>
              <a:rPr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ea typeface="Noto Sans CJK KR Black" panose="020B0A00000000000000" pitchFamily="34" charset="-127"/>
              </a:rPr>
              <a:t>) 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2003025" y="1104901"/>
            <a:ext cx="1128815" cy="4056856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447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Hadoop-Hive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703015" y="1795378"/>
            <a:ext cx="199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Sqoop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명령어를 통해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Hdfs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이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4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개의 파일로 나뉘어 저장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2B3848-377B-419C-89A9-678B6D28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072426"/>
            <a:ext cx="5832648" cy="40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22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–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Hive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660388" y="1766347"/>
            <a:ext cx="2788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Rhive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패키지는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버전이 맞지 않고 패키지가 오래되어 사용하기 어려움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Haddop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Hive jar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파일을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클래스패스로 설정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Hive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jdbc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드라이버 로드 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Hive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서버에 접속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Hive 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웨어하우스에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생성된 테이블 조회 후 질의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5F2E83-B294-414D-AF9D-0C067BFC0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253" y="985292"/>
            <a:ext cx="5443227" cy="43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67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R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–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Hive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연동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660388" y="1766347"/>
            <a:ext cx="2788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RJDBC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패키지의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dbGetQuery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를 이용하여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Select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문으로 테이블 조회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1904D7-6449-499C-AAA6-4617CBCF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7" y="841276"/>
            <a:ext cx="561662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5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변수 생성 공식 산출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계획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694752-80FA-473E-8F2C-7A57F659F3AF}"/>
                  </a:ext>
                </a:extLst>
              </p:cNvPr>
              <p:cNvSpPr txBox="1"/>
              <p:nvPr/>
            </p:nvSpPr>
            <p:spPr>
              <a:xfrm>
                <a:off x="703015" y="1795378"/>
                <a:ext cx="8045449" cy="3179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대출한도 </a:t>
                </a:r>
                <a:r>
                  <a:rPr lang="en-US" altLang="ko" dirty="0"/>
                  <a:t>= </a:t>
                </a:r>
                <a:r>
                  <a:rPr lang="ko-KR" altLang="en-US" dirty="0"/>
                  <a:t>지가 * </a:t>
                </a:r>
                <a:r>
                  <a:rPr lang="en-US" altLang="ko" dirty="0"/>
                  <a:t>LTV</a:t>
                </a:r>
                <a:r>
                  <a:rPr lang="ko-KR" altLang="en-US" dirty="0"/>
                  <a:t>비율 * </a:t>
                </a:r>
                <a:r>
                  <a:rPr lang="en-US" altLang="ko" dirty="0"/>
                  <a:t>33</a:t>
                </a:r>
                <a:endParaRPr lang="ko" altLang="en-US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고객별 금리 </a:t>
                </a:r>
                <a:r>
                  <a:rPr lang="en-US" altLang="ko-KR" dirty="0"/>
                  <a:t>= </a:t>
                </a:r>
                <a:r>
                  <a:rPr lang="en-US" altLang="ko" dirty="0"/>
                  <a:t>cd</a:t>
                </a:r>
                <a:r>
                  <a:rPr lang="ko-KR" altLang="en-US" dirty="0"/>
                  <a:t>금리 </a:t>
                </a:r>
                <a:r>
                  <a:rPr lang="en-US" altLang="ko" dirty="0"/>
                  <a:t>+ 0.005 + </a:t>
                </a:r>
                <a:r>
                  <a:rPr lang="ko-KR" altLang="en-US" dirty="0"/>
                  <a:t>신용등급별 가산금리</a:t>
                </a:r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Cd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금리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: 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양도성예금증서금리</a:t>
                </a:r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신용등급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: 1~10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등급을 </a:t>
                </a:r>
                <a:r>
                  <a:rPr lang="en-US" altLang="ko-KR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5</a:t>
                </a:r>
                <a:r>
                  <a:rPr lang="ko-KR" altLang="en-US" sz="1200" dirty="0">
                    <a:gradFill>
                      <a:gsLst>
                        <a:gs pos="0">
                          <a:schemeClr val="tx1">
                            <a:lumMod val="85000"/>
                            <a:lumOff val="15000"/>
                          </a:schemeClr>
                        </a:gs>
                        <a:gs pos="100000">
                          <a:schemeClr val="tx1">
                            <a:lumMod val="85000"/>
                            <a:lumOff val="15000"/>
                          </a:schemeClr>
                        </a:gs>
                      </a:gsLst>
                      <a:lin ang="5400000" scaled="1"/>
                    </a:gradFill>
                    <a:latin typeface="+mn-ea"/>
                  </a:rPr>
                  <a:t>개 등급으로 분류</a:t>
                </a:r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연체예상액 </a:t>
                </a:r>
                <a:r>
                  <a:rPr lang="en-US" altLang="ko" dirty="0"/>
                  <a:t>= </a:t>
                </a:r>
                <a:r>
                  <a:rPr lang="ko-KR" altLang="en-US" dirty="0"/>
                  <a:t>연간대출한도액 이자 및 </a:t>
                </a:r>
                <a:r>
                  <a:rPr lang="ko-KR" altLang="en-US" dirty="0" err="1"/>
                  <a:t>연간원리금납부액</a:t>
                </a:r>
                <a:r>
                  <a:rPr lang="ko-KR" altLang="en-US" dirty="0"/>
                  <a:t> </a:t>
                </a:r>
                <a:r>
                  <a:rPr lang="en-US" altLang="ko" dirty="0"/>
                  <a:t>–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연소득</a:t>
                </a:r>
                <a:r>
                  <a:rPr lang="ko-KR" altLang="en-US" dirty="0"/>
                  <a:t> * </a:t>
                </a:r>
                <a:r>
                  <a:rPr lang="en-US" altLang="ko" dirty="0"/>
                  <a:t>DTI</a:t>
                </a:r>
                <a:r>
                  <a:rPr lang="ko-KR" altLang="en-US" dirty="0"/>
                  <a:t>비율</a:t>
                </a:r>
                <a:endParaRPr lang="en-US" altLang="ko-KR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ko-KR" dirty="0"/>
                  <a:t>파산확률 </a:t>
                </a:r>
                <a:r>
                  <a:rPr lang="en-US" altLang="ko-KR" dirty="0"/>
                  <a:t>= 1 – </a:t>
                </a:r>
                <a:r>
                  <a:rPr lang="en-US" altLang="ko-KR" i="1" dirty="0"/>
                  <a:t>N </a:t>
                </a:r>
                <a:r>
                  <a:rPr lang="en-US" altLang="ko-KR" dirty="0"/>
                  <a:t>[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R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연봉의현금흐름</m:t>
                                    </m:r>
                                  </m:num>
                                  <m:den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부채의현금흐름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ko-KR">
                                <a:latin typeface="Cambria Math" panose="02040503050406030204" pitchFamily="18" charset="0"/>
                              </a:rPr>
                              <m:t>cd</m:t>
                            </m:r>
                            <m:r>
                              <a:rPr lang="ko-KR" altLang="ko-KR">
                                <a:latin typeface="Cambria Math" panose="02040503050406030204" pitchFamily="18" charset="0"/>
                              </a:rPr>
                              <m:t>금리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ko-KR" altLang="ko-KR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ko-KR" altLang="ko-KR">
                                    <a:latin typeface="Cambria Math" panose="02040503050406030204" pitchFamily="18" charset="0"/>
                                  </a:rPr>
                                  <m:t>금</m:t>
                                </m:r>
                                <m:sSup>
                                  <m:sSupPr>
                                    <m:ctrlPr>
                                      <a:rPr lang="ko-KR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ko-KR" altLang="ko-KR">
                                        <a:latin typeface="Cambria Math" panose="02040503050406030204" pitchFamily="18" charset="0"/>
                                      </a:rPr>
                                      <m:t>리변동성</m:t>
                                    </m:r>
                                  </m:e>
                                  <m:sup>
                                    <m:r>
                                      <a:rPr lang="en-US" altLang="ko-KR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시간</m:t>
                        </m:r>
                      </m:num>
                      <m:den>
                        <m:r>
                          <a:rPr lang="ko-KR" altLang="ko-KR">
                            <a:latin typeface="Cambria Math" panose="02040503050406030204" pitchFamily="18" charset="0"/>
                          </a:rPr>
                          <m:t>금리변동성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∗</m:t>
                        </m:r>
                        <m:rad>
                          <m:radPr>
                            <m:degHide m:val="on"/>
                            <m:ctrlPr>
                              <a:rPr lang="ko-KR" altLang="ko-K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ko-KR" altLang="ko-KR" i="1">
                                <a:latin typeface="Cambria Math" panose="02040503050406030204" pitchFamily="18" charset="0"/>
                              </a:rPr>
                              <m:t>시간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dirty="0"/>
                  <a:t> ]</a:t>
                </a:r>
                <a:endParaRPr lang="ko-KR" altLang="ko-KR" dirty="0"/>
              </a:p>
              <a:p>
                <a:endParaRPr lang="en-US" altLang="ko-KR" sz="12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694752-80FA-473E-8F2C-7A57F659F3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15" y="1795378"/>
                <a:ext cx="8045449" cy="3179525"/>
              </a:xfrm>
              <a:prstGeom prst="rect">
                <a:avLst/>
              </a:prstGeom>
              <a:blipFill>
                <a:blip r:embed="rId2"/>
                <a:stretch>
                  <a:fillRect l="-455" t="-1536" r="-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5594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전처리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6252" y="1561356"/>
            <a:ext cx="4144281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에서 가져온 컬럼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:</a:t>
            </a: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ID, ADDRESS1, </a:t>
            </a: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CREDIT_LIMIT, ACCOUNT_MGR, BIRTH_DT, ENROLL_DT, EMAIL, GENDER</a:t>
            </a: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장기고객 추출 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: Year(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Enroll_dt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 = 2008 (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약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26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만건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</a:t>
            </a: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데이터 클리닝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(Data Cleaning) = ADDRESS1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컬럼에서 형식에 맞지 않은 약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600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여건의 데이터를 수정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공공데이터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표준지공시지가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데이터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를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가져와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ADDRESS1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의 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지가 계산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변수 생성 공식 산출을 위해 시장 금리 등의 데이터 수집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연령별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성별을 기준으로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회원별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소득 산출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회원의 금리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LTV, DTI, </a:t>
            </a:r>
            <a:r>
              <a:rPr lang="en-US" altLang="ko-KR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Loan_limit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연체예상액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산출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6B6F352-68B6-4E5E-B549-4B7ED506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5" y="1101519"/>
            <a:ext cx="3888432" cy="420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54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분석기법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5751" y="1633364"/>
            <a:ext cx="78886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데이터 확인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(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절삭평균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중위수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 표준편차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최대값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최소값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변수들의 상관관계 확인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T-Test :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두 집단의 통계적 차이 검증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ANOVA :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두 개 이상의 집단들의 평균 비교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</p:spTree>
    <p:extLst>
      <p:ext uri="{BB962C8B-B14F-4D97-AF65-F5344CB8AC3E}">
        <p14:creationId xmlns:p14="http://schemas.microsoft.com/office/powerpoint/2010/main" val="2320151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Star Schema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6A1A77-E8B5-4158-BB26-5A02AE795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84" y="1585319"/>
            <a:ext cx="8460432" cy="37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74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데이터 요약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7545" y="1795378"/>
            <a:ext cx="208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2008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년에 등록한 고객들의 연봉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금리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대출한도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연체 데이터의 평균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표준편차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 err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중위수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최대값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, 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최소값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99F148C-D427-47A8-A1F4-6F2FDC4AF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897459"/>
              </p:ext>
            </p:extLst>
          </p:nvPr>
        </p:nvGraphicFramePr>
        <p:xfrm>
          <a:off x="2987824" y="1148308"/>
          <a:ext cx="5616624" cy="3941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0253">
                  <a:extLst>
                    <a:ext uri="{9D8B030D-6E8A-4147-A177-3AD203B41FA5}">
                      <a16:colId xmlns:a16="http://schemas.microsoft.com/office/drawing/2014/main" val="1116593211"/>
                    </a:ext>
                  </a:extLst>
                </a:gridCol>
                <a:gridCol w="930253">
                  <a:extLst>
                    <a:ext uri="{9D8B030D-6E8A-4147-A177-3AD203B41FA5}">
                      <a16:colId xmlns:a16="http://schemas.microsoft.com/office/drawing/2014/main" val="3522195621"/>
                    </a:ext>
                  </a:extLst>
                </a:gridCol>
                <a:gridCol w="930253">
                  <a:extLst>
                    <a:ext uri="{9D8B030D-6E8A-4147-A177-3AD203B41FA5}">
                      <a16:colId xmlns:a16="http://schemas.microsoft.com/office/drawing/2014/main" val="2307394235"/>
                    </a:ext>
                  </a:extLst>
                </a:gridCol>
                <a:gridCol w="1439260">
                  <a:extLst>
                    <a:ext uri="{9D8B030D-6E8A-4147-A177-3AD203B41FA5}">
                      <a16:colId xmlns:a16="http://schemas.microsoft.com/office/drawing/2014/main" val="1915409000"/>
                    </a:ext>
                  </a:extLst>
                </a:gridCol>
                <a:gridCol w="1386605">
                  <a:extLst>
                    <a:ext uri="{9D8B030D-6E8A-4147-A177-3AD203B41FA5}">
                      <a16:colId xmlns:a16="http://schemas.microsoft.com/office/drawing/2014/main" val="1696096376"/>
                    </a:ext>
                  </a:extLst>
                </a:gridCol>
              </a:tblGrid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　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salary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loan_limit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yunchoi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0433420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평균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3321.77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22147952.03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-15667629.36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38720353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표준편차</a:t>
                      </a:r>
                      <a:endParaRPr lang="ko-KR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963.54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34960686.33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8413720.85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10777898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중위수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3031.47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10769151.00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-15988718.59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9032226"/>
                  </a:ext>
                </a:extLst>
              </a:tr>
              <a:tr h="6531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최대값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4880.14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651310004.00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83584433.96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063800"/>
                  </a:ext>
                </a:extLst>
              </a:tr>
              <a:tr h="6756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최소값</a:t>
                      </a:r>
                      <a:endParaRPr lang="ko-KR" altLang="en-US" sz="11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1302.36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0.04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>
                          <a:effectLst/>
                        </a:rPr>
                        <a:t>0.00 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u="none" strike="noStrike" dirty="0">
                          <a:effectLst/>
                        </a:rPr>
                        <a:t>-29280829.80 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4742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0852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성별과 연체 예상 금액 분석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1D351730-1547-4336-B76A-6EAEC284B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59" y="1561355"/>
            <a:ext cx="12481387" cy="58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78ECEC46-E7D6-4CAC-B521-96E599CD48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4497025"/>
              </p:ext>
            </p:extLst>
          </p:nvPr>
        </p:nvGraphicFramePr>
        <p:xfrm>
          <a:off x="611560" y="1561356"/>
          <a:ext cx="748883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1561356"/>
                        <a:ext cx="7488832" cy="230425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182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성별에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따른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7" name="개체 6">
            <a:extLst>
              <a:ext uri="{FF2B5EF4-FFF2-40B4-BE49-F238E27FC236}">
                <a16:creationId xmlns:a16="http://schemas.microsoft.com/office/drawing/2014/main" id="{C0B1124E-8CF9-47FA-B056-00480B5153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2537350"/>
              </p:ext>
            </p:extLst>
          </p:nvPr>
        </p:nvGraphicFramePr>
        <p:xfrm>
          <a:off x="3166521" y="1036637"/>
          <a:ext cx="5509935" cy="4269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6521" y="1036637"/>
                        <a:ext cx="5509935" cy="426913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244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3515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</a:t>
            </a:r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반 미니프로젝트</a:t>
            </a:r>
            <a:r>
              <a:rPr lang="en-US" altLang="ko-KR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2_ 5</a:t>
            </a:r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986" y="1631206"/>
            <a:ext cx="73973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공통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분석</a:t>
            </a:r>
            <a:r>
              <a:rPr lang="en-US" altLang="ko-KR" sz="1400" dirty="0"/>
              <a:t>(R) </a:t>
            </a:r>
            <a:r>
              <a:rPr lang="ko-KR" altLang="en-US" sz="1400" dirty="0"/>
              <a:t>데이터</a:t>
            </a:r>
            <a:r>
              <a:rPr lang="en-US" altLang="ko-KR" sz="1400" dirty="0"/>
              <a:t> </a:t>
            </a:r>
            <a:r>
              <a:rPr lang="ko-KR" altLang="en-US" sz="1400" dirty="0"/>
              <a:t>시각화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17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+mj-lt"/>
                <a:ea typeface="Noto Sans CJK KR Bold" panose="020B0800000000000000" pitchFamily="34" charset="-127"/>
              </a:rPr>
              <a:t>Alphabank</a:t>
            </a:r>
            <a:endParaRPr lang="ko-KR" altLang="en-US" sz="1600" dirty="0">
              <a:latin typeface="+mj-lt"/>
              <a:ea typeface="Noto Sans CJK KR Bold" panose="020B0800000000000000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E480ACE-B0C4-44C3-BA0E-58F0911DA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48" y="2137419"/>
            <a:ext cx="7770103" cy="32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05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지역에 따른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3282E2E0-BDB4-4026-8CFB-2BFB74A816A2}"/>
              </a:ext>
            </a:extLst>
          </p:cNvPr>
          <p:cNvGraphicFramePr>
            <a:graphicFrameLocks/>
          </p:cNvGraphicFramePr>
          <p:nvPr/>
        </p:nvGraphicFramePr>
        <p:xfrm>
          <a:off x="2987824" y="1036636"/>
          <a:ext cx="5688632" cy="42181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4" name="개체 3">
                        <a:extLst>
                          <a:ext uri="{FF2B5EF4-FFF2-40B4-BE49-F238E27FC236}">
                            <a16:creationId xmlns:a16="http://schemas.microsoft.com/office/drawing/2014/main" id="{3282E2E0-BDB4-4026-8CFB-2BFB74A816A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824" y="1036636"/>
                        <a:ext cx="5688632" cy="421817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034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1368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연체 예상 금액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세분화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개체 7">
            <a:extLst>
              <a:ext uri="{FF2B5EF4-FFF2-40B4-BE49-F238E27FC236}">
                <a16:creationId xmlns:a16="http://schemas.microsoft.com/office/drawing/2014/main" id="{6FBF70DA-47C3-4D5B-8D07-7F128D1E76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0145605"/>
              </p:ext>
            </p:extLst>
          </p:nvPr>
        </p:nvGraphicFramePr>
        <p:xfrm>
          <a:off x="2014395" y="1031388"/>
          <a:ext cx="6878085" cy="4274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395" y="1031388"/>
                        <a:ext cx="6878085" cy="427438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513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연체 예상 금액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&gt; 0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인 회원 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9" name="개체 8">
            <a:extLst>
              <a:ext uri="{FF2B5EF4-FFF2-40B4-BE49-F238E27FC236}">
                <a16:creationId xmlns:a16="http://schemas.microsoft.com/office/drawing/2014/main" id="{45B6DF64-F024-4B82-91BC-858C513097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501387"/>
              </p:ext>
            </p:extLst>
          </p:nvPr>
        </p:nvGraphicFramePr>
        <p:xfrm>
          <a:off x="3781942" y="1026141"/>
          <a:ext cx="2759159" cy="3770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사진" r:id="rId3" imgW="0" imgH="0" progId="StaticMetafile">
                  <p:embed/>
                </p:oleObj>
              </mc:Choice>
              <mc:Fallback>
                <p:oleObj name="사진" r:id="rId3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1942" y="1026141"/>
                        <a:ext cx="2759159" cy="377032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263F5497-CAA0-46BA-B492-3F79F80489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7777248"/>
              </p:ext>
            </p:extLst>
          </p:nvPr>
        </p:nvGraphicFramePr>
        <p:xfrm>
          <a:off x="6660232" y="1031387"/>
          <a:ext cx="1980877" cy="3770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사진" r:id="rId5" imgW="0" imgH="0" progId="StaticMetafile">
                  <p:embed/>
                </p:oleObj>
              </mc:Choice>
              <mc:Fallback>
                <p:oleObj name="사진" r:id="rId5" imgW="0" imgH="0" progId="StaticMetafile">
                  <p:embed/>
                  <p:pic>
                    <p:nvPicPr>
                      <p:cNvPr id="0" name="rectole0000000005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60232" y="1031387"/>
                        <a:ext cx="1980877" cy="3770321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1BFBFAA-7905-42D5-AEB4-BD8B4C77C23B}"/>
              </a:ext>
            </a:extLst>
          </p:cNvPr>
          <p:cNvSpPr txBox="1"/>
          <p:nvPr/>
        </p:nvSpPr>
        <p:spPr>
          <a:xfrm>
            <a:off x="527412" y="2569468"/>
            <a:ext cx="2028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평균 지가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710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 파산 확률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F8FE36E-AF0F-4E84-81F8-BB733F9A8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172508"/>
            <a:ext cx="6156177" cy="40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213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,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지역별 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우대 금리 적용시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파산 확률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E320D26-24EA-4572-84DC-0BE91FBC9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120016"/>
            <a:ext cx="6151159" cy="401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23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T-test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차이가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차이가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B3D06E-51C8-402A-923F-7C2AEF76F081}"/>
              </a:ext>
            </a:extLst>
          </p:cNvPr>
          <p:cNvSpPr/>
          <p:nvPr/>
        </p:nvSpPr>
        <p:spPr>
          <a:xfrm>
            <a:off x="3275856" y="1114499"/>
            <a:ext cx="47525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&gt; 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t.test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(salary ~ do2,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data=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custom_data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,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alternative = c("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two.sided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"),  #c("</a:t>
            </a:r>
            <a:r>
              <a:rPr lang="en-US" altLang="ko" sz="800" dirty="0" err="1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two.sided","less</a:t>
            </a:r>
            <a:r>
              <a:rPr lang="en-US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", "greater") 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pt-BR" altLang="ko" sz="800" dirty="0">
                <a:solidFill>
                  <a:srgbClr val="C397D8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+        var.equal = FALSE, conf.level = 0.95)</a:t>
            </a:r>
            <a:endParaRPr lang="ko" altLang="en-US" sz="800" dirty="0">
              <a:solidFill>
                <a:srgbClr val="C397D8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	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Welch Two Sample t-test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data:  salary by do2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t = 2.777, df = 169420, p-value = 0.005486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alternative hypothesis: true difference in means is not equal to 0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95 percent confidence interval: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3.348896 19.415862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sample estimates: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mean in group 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mean in group 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ko-KR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</a:t>
            </a:r>
          </a:p>
          <a:p>
            <a:r>
              <a:rPr lang="ko" altLang="en-US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         </a:t>
            </a:r>
            <a:r>
              <a:rPr lang="en-US" altLang="ko" sz="800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3329.668             3318.285 </a:t>
            </a:r>
            <a:endParaRPr lang="ko" altLang="en-US" sz="800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36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784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광역시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 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차이는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수도권과 광역 지방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차이는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178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F31D21-17F0-4005-90F8-7A0CD2AC91EF}"/>
              </a:ext>
            </a:extLst>
          </p:cNvPr>
          <p:cNvSpPr/>
          <p:nvPr/>
        </p:nvSpPr>
        <p:spPr>
          <a:xfrm>
            <a:off x="529359" y="1536756"/>
            <a:ext cx="7931073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$`do3`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            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diff        </a:t>
            </a:r>
            <a:r>
              <a:rPr lang="en-US" altLang="ko" dirty="0" err="1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lwr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  </a:t>
            </a:r>
            <a:r>
              <a:rPr lang="en-US" altLang="ko" dirty="0" err="1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upr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</a:rPr>
              <a:t>     p adj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광역시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53.362170  -37.43042 144.15476 0.3525979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광역시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2.079744  -81.87589  86.03538 0.9981422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지방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수도권</a:t>
            </a:r>
            <a:r>
              <a:rPr lang="ko-KR" altLang="en-US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   </a:t>
            </a:r>
            <a:r>
              <a:rPr lang="en-US" altLang="ko" dirty="0">
                <a:solidFill>
                  <a:srgbClr val="DEDEDE"/>
                </a:solidFill>
                <a:highlight>
                  <a:srgbClr val="000000"/>
                </a:highlight>
                <a:latin typeface="Lucida Sans Typewriter" panose="020B0509030504030204" pitchFamily="49" charset="0"/>
                <a:ea typeface="맑은 고딕" panose="020B0503020000020004" pitchFamily="50" charset="-127"/>
              </a:rPr>
              <a:t>-51.282426 -125.02628  22.46143 0.2329262</a:t>
            </a:r>
            <a:endParaRPr lang="ko" altLang="en-US" dirty="0">
              <a:solidFill>
                <a:srgbClr val="DEDEDE"/>
              </a:solidFill>
              <a:highlight>
                <a:srgbClr val="000000"/>
              </a:highlight>
              <a:latin typeface="Lucida Sans Typewriter" panose="020B0509030504030204" pitchFamily="49" charset="0"/>
              <a:ea typeface="맑은 고딕" panose="020B0503020000020004" pitchFamily="50" charset="-127"/>
            </a:endParaRPr>
          </a:p>
          <a:p>
            <a:pPr algn="just"/>
            <a:endParaRPr lang="ko" altLang="en-US" sz="800" dirty="0">
              <a:solidFill>
                <a:prstClr val="black"/>
              </a:solidFill>
              <a:highlight>
                <a:srgbClr val="000000"/>
              </a:highligh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180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7848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</a:t>
            </a:r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고객간의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평균 연봉 차이 확인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H0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평균 연봉 차이는 없다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H1 :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연령별 평균 연봉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차이는 있다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.</a:t>
            </a:r>
          </a:p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8984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F617A72-07E1-40BC-A066-6E8812035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435466"/>
            <a:ext cx="8208912" cy="170816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av=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aov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data.lm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)&gt;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TukeyHSD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C397D8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(av)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Tukey multiple comparisons of means    95% family-wise confidence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levelFit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: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aov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(formula =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data.lm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)$`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age_group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`                    diff       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lwr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      </a:t>
            </a:r>
            <a:r>
              <a:rPr kumimoji="0" lang="en-US" altLang="ko-KR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upr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     p adj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759.20927   666.65581  851.76273 0.0000000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769.91794   676.27690  863.55898 0.0000000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-20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-188.07418  -279.98557  -96.16279 0.0000009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     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10.70867   -75.26391   96.68125 0.9886599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-30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-947.28345 -1031.36879 -863.19811 0.0000000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50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대이상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-40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대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DEDEDE"/>
                </a:solidFill>
                <a:effectLst/>
                <a:latin typeface="Lucida Console" panose="020B0609040504020204" pitchFamily="49" charset="0"/>
                <a:cs typeface="굴림체" panose="020B0609000101010101" pitchFamily="49" charset="-127"/>
              </a:rPr>
              <a:t>-957.99212 -1043.27310 -872.71114 0.0000000</a:t>
            </a:r>
            <a:r>
              <a:rPr kumimoji="0" lang="en-US" altLang="ko-K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88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7342" y="3870400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 81"/>
          <p:cNvSpPr/>
          <p:nvPr/>
        </p:nvSpPr>
        <p:spPr>
          <a:xfrm rot="19800000">
            <a:off x="1053863" y="4196523"/>
            <a:ext cx="758138" cy="600715"/>
          </a:xfrm>
          <a:custGeom>
            <a:avLst/>
            <a:gdLst>
              <a:gd name="connsiteX0" fmla="*/ 758138 w 758138"/>
              <a:gd name="connsiteY0" fmla="*/ 40651 h 600715"/>
              <a:gd name="connsiteX1" fmla="*/ 758138 w 758138"/>
              <a:gd name="connsiteY1" fmla="*/ 189494 h 600715"/>
              <a:gd name="connsiteX2" fmla="*/ 520720 w 758138"/>
              <a:gd name="connsiteY2" fmla="*/ 600715 h 600715"/>
              <a:gd name="connsiteX3" fmla="*/ 0 w 758138"/>
              <a:gd name="connsiteY3" fmla="*/ 300077 h 600715"/>
              <a:gd name="connsiteX4" fmla="*/ 0 w 758138"/>
              <a:gd name="connsiteY4" fmla="*/ 45577 h 600715"/>
              <a:gd name="connsiteX5" fmla="*/ 111992 w 758138"/>
              <a:gd name="connsiteY5" fmla="*/ 45577 h 600715"/>
              <a:gd name="connsiteX6" fmla="*/ 282086 w 758138"/>
              <a:gd name="connsiteY6" fmla="*/ 0 h 600715"/>
              <a:gd name="connsiteX7" fmla="*/ 293585 w 758138"/>
              <a:gd name="connsiteY7" fmla="*/ 42917 h 600715"/>
              <a:gd name="connsiteX8" fmla="*/ 379862 w 758138"/>
              <a:gd name="connsiteY8" fmla="*/ 192353 h 600715"/>
              <a:gd name="connsiteX9" fmla="*/ 684080 w 758138"/>
              <a:gd name="connsiteY9" fmla="*/ 75035 h 600715"/>
              <a:gd name="connsiteX10" fmla="*/ 684080 w 758138"/>
              <a:gd name="connsiteY10" fmla="*/ 40651 h 6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138" h="600715">
                <a:moveTo>
                  <a:pt x="758138" y="40651"/>
                </a:moveTo>
                <a:lnTo>
                  <a:pt x="758138" y="189494"/>
                </a:lnTo>
                <a:lnTo>
                  <a:pt x="520720" y="600715"/>
                </a:lnTo>
                <a:lnTo>
                  <a:pt x="0" y="300077"/>
                </a:lnTo>
                <a:lnTo>
                  <a:pt x="0" y="45577"/>
                </a:lnTo>
                <a:lnTo>
                  <a:pt x="111992" y="45577"/>
                </a:lnTo>
                <a:lnTo>
                  <a:pt x="282086" y="0"/>
                </a:lnTo>
                <a:lnTo>
                  <a:pt x="293585" y="42917"/>
                </a:lnTo>
                <a:lnTo>
                  <a:pt x="379862" y="192353"/>
                </a:lnTo>
                <a:lnTo>
                  <a:pt x="684080" y="75035"/>
                </a:lnTo>
                <a:lnTo>
                  <a:pt x="684080" y="40651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7342" y="2586598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1363169" y="2842648"/>
            <a:ext cx="340761" cy="560538"/>
          </a:xfrm>
          <a:custGeom>
            <a:avLst/>
            <a:gdLst>
              <a:gd name="connsiteX0" fmla="*/ 0 w 340761"/>
              <a:gd name="connsiteY0" fmla="*/ 0 h 560538"/>
              <a:gd name="connsiteX1" fmla="*/ 7208 w 340761"/>
              <a:gd name="connsiteY1" fmla="*/ 0 h 560538"/>
              <a:gd name="connsiteX2" fmla="*/ 149035 w 340761"/>
              <a:gd name="connsiteY2" fmla="*/ 245652 h 560538"/>
              <a:gd name="connsiteX3" fmla="*/ 264931 w 340761"/>
              <a:gd name="connsiteY3" fmla="*/ 178740 h 560538"/>
              <a:gd name="connsiteX4" fmla="*/ 340761 w 340761"/>
              <a:gd name="connsiteY4" fmla="*/ 310082 h 560538"/>
              <a:gd name="connsiteX5" fmla="*/ 340761 w 340761"/>
              <a:gd name="connsiteY5" fmla="*/ 560538 h 560538"/>
              <a:gd name="connsiteX6" fmla="*/ 0 w 340761"/>
              <a:gd name="connsiteY6" fmla="*/ 560538 h 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761" h="560538">
                <a:moveTo>
                  <a:pt x="0" y="0"/>
                </a:moveTo>
                <a:lnTo>
                  <a:pt x="7208" y="0"/>
                </a:lnTo>
                <a:lnTo>
                  <a:pt x="149035" y="245652"/>
                </a:lnTo>
                <a:lnTo>
                  <a:pt x="264931" y="178740"/>
                </a:lnTo>
                <a:lnTo>
                  <a:pt x="340761" y="310082"/>
                </a:lnTo>
                <a:lnTo>
                  <a:pt x="340761" y="560538"/>
                </a:lnTo>
                <a:lnTo>
                  <a:pt x="0" y="560538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7343" y="1303385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0391" y="1201316"/>
            <a:ext cx="31227" cy="3816424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4535" y="1214218"/>
            <a:ext cx="2666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 배경 및 목적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535" y="1668847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24535" y="2586598"/>
            <a:ext cx="381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 시스템 구축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4535" y="1935870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목적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3925" y="3106571"/>
            <a:ext cx="11881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Hadoop &amp; R</a:t>
            </a:r>
          </a:p>
        </p:txBody>
      </p:sp>
      <p:sp>
        <p:nvSpPr>
          <p:cNvPr id="42" name="자유형 41"/>
          <p:cNvSpPr/>
          <p:nvPr/>
        </p:nvSpPr>
        <p:spPr>
          <a:xfrm>
            <a:off x="1058780" y="1514381"/>
            <a:ext cx="645321" cy="605002"/>
          </a:xfrm>
          <a:custGeom>
            <a:avLst/>
            <a:gdLst>
              <a:gd name="connsiteX0" fmla="*/ 475754 w 645321"/>
              <a:gd name="connsiteY0" fmla="*/ 0 h 605002"/>
              <a:gd name="connsiteX1" fmla="*/ 645321 w 645321"/>
              <a:gd name="connsiteY1" fmla="*/ 293700 h 605002"/>
              <a:gd name="connsiteX2" fmla="*/ 645321 w 645321"/>
              <a:gd name="connsiteY2" fmla="*/ 313946 h 605002"/>
              <a:gd name="connsiteX3" fmla="*/ 645152 w 645321"/>
              <a:gd name="connsiteY3" fmla="*/ 314044 h 605002"/>
              <a:gd name="connsiteX4" fmla="*/ 645152 w 645321"/>
              <a:gd name="connsiteY4" fmla="*/ 605002 h 605002"/>
              <a:gd name="connsiteX5" fmla="*/ 175886 w 645321"/>
              <a:gd name="connsiteY5" fmla="*/ 605002 h 605002"/>
              <a:gd name="connsiteX6" fmla="*/ 0 w 645321"/>
              <a:gd name="connsiteY6" fmla="*/ 300357 h 605002"/>
              <a:gd name="connsiteX7" fmla="*/ 230241 w 645321"/>
              <a:gd name="connsiteY7" fmla="*/ 300357 h 605002"/>
              <a:gd name="connsiteX8" fmla="*/ 161561 w 645321"/>
              <a:gd name="connsiteY8" fmla="*/ 181400 h 60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21" h="605002">
                <a:moveTo>
                  <a:pt x="475754" y="0"/>
                </a:moveTo>
                <a:lnTo>
                  <a:pt x="645321" y="293700"/>
                </a:lnTo>
                <a:lnTo>
                  <a:pt x="645321" y="313946"/>
                </a:lnTo>
                <a:lnTo>
                  <a:pt x="645152" y="314044"/>
                </a:lnTo>
                <a:lnTo>
                  <a:pt x="645152" y="605002"/>
                </a:lnTo>
                <a:lnTo>
                  <a:pt x="175886" y="605002"/>
                </a:lnTo>
                <a:lnTo>
                  <a:pt x="0" y="300357"/>
                </a:lnTo>
                <a:lnTo>
                  <a:pt x="230241" y="300357"/>
                </a:lnTo>
                <a:lnTo>
                  <a:pt x="161561" y="18140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1141460" y="1656036"/>
            <a:ext cx="178845" cy="276999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700000">
            <a:off x="1203601" y="1473940"/>
            <a:ext cx="463879" cy="276999"/>
          </a:xfrm>
          <a:prstGeom prst="triangle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224535" y="3899341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분석</a:t>
            </a:r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계획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24897" y="435994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ea typeface="Noto Sans CJK KR Regular" panose="020B0500000000000000" pitchFamily="34" charset="-127"/>
              </a:rPr>
              <a:t>변수 생성 공식 산출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87398" y="2845445"/>
            <a:ext cx="380945" cy="557741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68343" y="3022241"/>
            <a:ext cx="260191" cy="380945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71585" y="2904586"/>
            <a:ext cx="195485" cy="16155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24584" y="3078717"/>
            <a:ext cx="133519" cy="91195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76650" y="4081636"/>
            <a:ext cx="652224" cy="388979"/>
          </a:xfrm>
          <a:custGeom>
            <a:avLst/>
            <a:gdLst>
              <a:gd name="connsiteX0" fmla="*/ 0 w 592931"/>
              <a:gd name="connsiteY0" fmla="*/ 321469 h 321469"/>
              <a:gd name="connsiteX1" fmla="*/ 204788 w 592931"/>
              <a:gd name="connsiteY1" fmla="*/ 169069 h 321469"/>
              <a:gd name="connsiteX2" fmla="*/ 354806 w 592931"/>
              <a:gd name="connsiteY2" fmla="*/ 269081 h 321469"/>
              <a:gd name="connsiteX3" fmla="*/ 592931 w 592931"/>
              <a:gd name="connsiteY3" fmla="*/ 0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1" h="321469">
                <a:moveTo>
                  <a:pt x="0" y="321469"/>
                </a:moveTo>
                <a:lnTo>
                  <a:pt x="204788" y="169069"/>
                </a:lnTo>
                <a:lnTo>
                  <a:pt x="354806" y="269081"/>
                </a:lnTo>
                <a:lnTo>
                  <a:pt x="592931" y="0"/>
                </a:lnTo>
              </a:path>
            </a:pathLst>
          </a:custGeom>
          <a:noFill/>
          <a:ln>
            <a:solidFill>
              <a:srgbClr val="FFCB06"/>
            </a:solidFill>
            <a:miter lim="800000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8154" y="319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Noto Sans CJK KR Bold" panose="020B0800000000000000" pitchFamily="34" charset="-127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54203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ANOVA</a:t>
            </a:r>
          </a:p>
          <a:p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잔차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Plot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B4897DC-5549-4DFA-9A5A-B518AB83D6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30062" y="913284"/>
            <a:ext cx="5731510" cy="429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79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D6785A-DC0A-4BFF-AD8E-6601B3852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709" y="1014531"/>
            <a:ext cx="6268024" cy="40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236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EF41D5-B9C1-4C9E-950C-6D2C97BB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806" y="1031388"/>
            <a:ext cx="5962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111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C3E3E05-6514-4AEF-B38E-F735E585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031388"/>
            <a:ext cx="57721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21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48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커널 밀도 함수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010E5F-E038-4B22-8725-BDE83FD65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055" y="1022937"/>
            <a:ext cx="58674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222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5" y="1120016"/>
            <a:ext cx="2160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Boxplot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과 </a:t>
            </a:r>
            <a:r>
              <a:rPr lang="en-US" altLang="ko-KR" dirty="0" err="1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stripplot</a:t>
            </a:r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으로 표현한 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연령대별 대출한도</a:t>
            </a:r>
            <a:endParaRPr lang="en-US" altLang="ko-KR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데이터분석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8E6BE6-476A-4B98-B73A-57B81593E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6521" y="1036636"/>
            <a:ext cx="9183225" cy="50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5ECD644-57B9-4437-B31D-ADD400C5B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3" y="1036635"/>
            <a:ext cx="94810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F22348D-4FE4-4377-AC82-C81A4DF13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645" y="1031388"/>
            <a:ext cx="11152946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EC2590F-178B-4764-9A35-BD760A020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BD4732-7864-4B05-B01D-26A2D59E3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292" y="12763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7D16C-9E05-491C-B88D-69D5C1096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1144590"/>
            <a:ext cx="6041965" cy="38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1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향후 계획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대출한도와 금리</a:t>
            </a:r>
            <a:r>
              <a:rPr lang="en-US" altLang="ko-KR" sz="2000" dirty="0"/>
              <a:t>, </a:t>
            </a:r>
            <a:r>
              <a:rPr lang="ko-KR" altLang="en-US" sz="2000" dirty="0"/>
              <a:t>파산확률을 고려하여 각 은행사이트에서 조건에 맞는 대출상품을 조회하여 고객마다 추천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고객을 관리하는 사원의 고객데이터를 분석하여 난이도</a:t>
            </a:r>
            <a:r>
              <a:rPr lang="en-US" altLang="ko-KR" sz="2000" dirty="0"/>
              <a:t>(</a:t>
            </a:r>
            <a:r>
              <a:rPr lang="ko-KR" altLang="en-US" sz="2000" dirty="0"/>
              <a:t>대상 고객들의 금리나 대출한도</a:t>
            </a:r>
            <a:r>
              <a:rPr lang="en-US" altLang="ko-KR" sz="2000" dirty="0"/>
              <a:t>)</a:t>
            </a:r>
            <a:r>
              <a:rPr lang="ko-KR" altLang="en-US" sz="2000" dirty="0"/>
              <a:t>에 맞게 인센티브</a:t>
            </a:r>
            <a:r>
              <a:rPr lang="en-US" altLang="ko-KR" sz="2000" dirty="0"/>
              <a:t> </a:t>
            </a:r>
            <a:r>
              <a:rPr lang="ko-KR" altLang="en-US" sz="2000" dirty="0"/>
              <a:t>부여 혹은 평가척도 설정</a:t>
            </a:r>
            <a:endParaRPr lang="en-US" altLang="ko-K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향후 계획</a:t>
            </a:r>
          </a:p>
        </p:txBody>
      </p:sp>
    </p:spTree>
    <p:extLst>
      <p:ext uri="{BB962C8B-B14F-4D97-AF65-F5344CB8AC3E}">
        <p14:creationId xmlns:p14="http://schemas.microsoft.com/office/powerpoint/2010/main" val="4138685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887342" y="3870400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자유형 81"/>
          <p:cNvSpPr/>
          <p:nvPr/>
        </p:nvSpPr>
        <p:spPr>
          <a:xfrm rot="19800000">
            <a:off x="1053863" y="4196523"/>
            <a:ext cx="758138" cy="600715"/>
          </a:xfrm>
          <a:custGeom>
            <a:avLst/>
            <a:gdLst>
              <a:gd name="connsiteX0" fmla="*/ 758138 w 758138"/>
              <a:gd name="connsiteY0" fmla="*/ 40651 h 600715"/>
              <a:gd name="connsiteX1" fmla="*/ 758138 w 758138"/>
              <a:gd name="connsiteY1" fmla="*/ 189494 h 600715"/>
              <a:gd name="connsiteX2" fmla="*/ 520720 w 758138"/>
              <a:gd name="connsiteY2" fmla="*/ 600715 h 600715"/>
              <a:gd name="connsiteX3" fmla="*/ 0 w 758138"/>
              <a:gd name="connsiteY3" fmla="*/ 300077 h 600715"/>
              <a:gd name="connsiteX4" fmla="*/ 0 w 758138"/>
              <a:gd name="connsiteY4" fmla="*/ 45577 h 600715"/>
              <a:gd name="connsiteX5" fmla="*/ 111992 w 758138"/>
              <a:gd name="connsiteY5" fmla="*/ 45577 h 600715"/>
              <a:gd name="connsiteX6" fmla="*/ 282086 w 758138"/>
              <a:gd name="connsiteY6" fmla="*/ 0 h 600715"/>
              <a:gd name="connsiteX7" fmla="*/ 293585 w 758138"/>
              <a:gd name="connsiteY7" fmla="*/ 42917 h 600715"/>
              <a:gd name="connsiteX8" fmla="*/ 379862 w 758138"/>
              <a:gd name="connsiteY8" fmla="*/ 192353 h 600715"/>
              <a:gd name="connsiteX9" fmla="*/ 684080 w 758138"/>
              <a:gd name="connsiteY9" fmla="*/ 75035 h 600715"/>
              <a:gd name="connsiteX10" fmla="*/ 684080 w 758138"/>
              <a:gd name="connsiteY10" fmla="*/ 40651 h 600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58138" h="600715">
                <a:moveTo>
                  <a:pt x="758138" y="40651"/>
                </a:moveTo>
                <a:lnTo>
                  <a:pt x="758138" y="189494"/>
                </a:lnTo>
                <a:lnTo>
                  <a:pt x="520720" y="600715"/>
                </a:lnTo>
                <a:lnTo>
                  <a:pt x="0" y="300077"/>
                </a:lnTo>
                <a:lnTo>
                  <a:pt x="0" y="45577"/>
                </a:lnTo>
                <a:lnTo>
                  <a:pt x="111992" y="45577"/>
                </a:lnTo>
                <a:lnTo>
                  <a:pt x="282086" y="0"/>
                </a:lnTo>
                <a:lnTo>
                  <a:pt x="293585" y="42917"/>
                </a:lnTo>
                <a:lnTo>
                  <a:pt x="379862" y="192353"/>
                </a:lnTo>
                <a:lnTo>
                  <a:pt x="684080" y="75035"/>
                </a:lnTo>
                <a:lnTo>
                  <a:pt x="684080" y="40651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87342" y="2586598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1363169" y="2842648"/>
            <a:ext cx="340761" cy="560538"/>
          </a:xfrm>
          <a:custGeom>
            <a:avLst/>
            <a:gdLst>
              <a:gd name="connsiteX0" fmla="*/ 0 w 340761"/>
              <a:gd name="connsiteY0" fmla="*/ 0 h 560538"/>
              <a:gd name="connsiteX1" fmla="*/ 7208 w 340761"/>
              <a:gd name="connsiteY1" fmla="*/ 0 h 560538"/>
              <a:gd name="connsiteX2" fmla="*/ 149035 w 340761"/>
              <a:gd name="connsiteY2" fmla="*/ 245652 h 560538"/>
              <a:gd name="connsiteX3" fmla="*/ 264931 w 340761"/>
              <a:gd name="connsiteY3" fmla="*/ 178740 h 560538"/>
              <a:gd name="connsiteX4" fmla="*/ 340761 w 340761"/>
              <a:gd name="connsiteY4" fmla="*/ 310082 h 560538"/>
              <a:gd name="connsiteX5" fmla="*/ 340761 w 340761"/>
              <a:gd name="connsiteY5" fmla="*/ 560538 h 560538"/>
              <a:gd name="connsiteX6" fmla="*/ 0 w 340761"/>
              <a:gd name="connsiteY6" fmla="*/ 560538 h 56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761" h="560538">
                <a:moveTo>
                  <a:pt x="0" y="0"/>
                </a:moveTo>
                <a:lnTo>
                  <a:pt x="7208" y="0"/>
                </a:lnTo>
                <a:lnTo>
                  <a:pt x="149035" y="245652"/>
                </a:lnTo>
                <a:lnTo>
                  <a:pt x="264931" y="178740"/>
                </a:lnTo>
                <a:lnTo>
                  <a:pt x="340761" y="310082"/>
                </a:lnTo>
                <a:lnTo>
                  <a:pt x="340761" y="560538"/>
                </a:lnTo>
                <a:lnTo>
                  <a:pt x="0" y="560538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87343" y="1303385"/>
            <a:ext cx="816588" cy="816588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030391" y="1201316"/>
            <a:ext cx="31227" cy="3816424"/>
          </a:xfrm>
          <a:prstGeom prst="rect">
            <a:avLst/>
          </a:prstGeom>
          <a:solidFill>
            <a:srgbClr val="636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224535" y="1214218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데이터 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24535" y="1668847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기법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96010" y="2586598"/>
            <a:ext cx="381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 시연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24535" y="1935870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과정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33925" y="3106571"/>
            <a:ext cx="1784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 R Shiny Dashboard</a:t>
            </a:r>
          </a:p>
        </p:txBody>
      </p:sp>
      <p:sp>
        <p:nvSpPr>
          <p:cNvPr id="42" name="자유형 41"/>
          <p:cNvSpPr/>
          <p:nvPr/>
        </p:nvSpPr>
        <p:spPr>
          <a:xfrm>
            <a:off x="1058780" y="1514381"/>
            <a:ext cx="645321" cy="605002"/>
          </a:xfrm>
          <a:custGeom>
            <a:avLst/>
            <a:gdLst>
              <a:gd name="connsiteX0" fmla="*/ 475754 w 645321"/>
              <a:gd name="connsiteY0" fmla="*/ 0 h 605002"/>
              <a:gd name="connsiteX1" fmla="*/ 645321 w 645321"/>
              <a:gd name="connsiteY1" fmla="*/ 293700 h 605002"/>
              <a:gd name="connsiteX2" fmla="*/ 645321 w 645321"/>
              <a:gd name="connsiteY2" fmla="*/ 313946 h 605002"/>
              <a:gd name="connsiteX3" fmla="*/ 645152 w 645321"/>
              <a:gd name="connsiteY3" fmla="*/ 314044 h 605002"/>
              <a:gd name="connsiteX4" fmla="*/ 645152 w 645321"/>
              <a:gd name="connsiteY4" fmla="*/ 605002 h 605002"/>
              <a:gd name="connsiteX5" fmla="*/ 175886 w 645321"/>
              <a:gd name="connsiteY5" fmla="*/ 605002 h 605002"/>
              <a:gd name="connsiteX6" fmla="*/ 0 w 645321"/>
              <a:gd name="connsiteY6" fmla="*/ 300357 h 605002"/>
              <a:gd name="connsiteX7" fmla="*/ 230241 w 645321"/>
              <a:gd name="connsiteY7" fmla="*/ 300357 h 605002"/>
              <a:gd name="connsiteX8" fmla="*/ 161561 w 645321"/>
              <a:gd name="connsiteY8" fmla="*/ 181400 h 605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21" h="605002">
                <a:moveTo>
                  <a:pt x="475754" y="0"/>
                </a:moveTo>
                <a:lnTo>
                  <a:pt x="645321" y="293700"/>
                </a:lnTo>
                <a:lnTo>
                  <a:pt x="645321" y="313946"/>
                </a:lnTo>
                <a:lnTo>
                  <a:pt x="645152" y="314044"/>
                </a:lnTo>
                <a:lnTo>
                  <a:pt x="645152" y="605002"/>
                </a:lnTo>
                <a:lnTo>
                  <a:pt x="175886" y="605002"/>
                </a:lnTo>
                <a:lnTo>
                  <a:pt x="0" y="300357"/>
                </a:lnTo>
                <a:lnTo>
                  <a:pt x="230241" y="300357"/>
                </a:lnTo>
                <a:lnTo>
                  <a:pt x="161561" y="181400"/>
                </a:lnTo>
                <a:close/>
              </a:path>
            </a:pathLst>
          </a:cu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 rot="2700000">
            <a:off x="1141460" y="1656036"/>
            <a:ext cx="178845" cy="276999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이등변 삼각형 20"/>
          <p:cNvSpPr/>
          <p:nvPr/>
        </p:nvSpPr>
        <p:spPr>
          <a:xfrm rot="2700000">
            <a:off x="1203601" y="1473940"/>
            <a:ext cx="463879" cy="276999"/>
          </a:xfrm>
          <a:prstGeom prst="triangle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2224535" y="3899341"/>
            <a:ext cx="1484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향후</a:t>
            </a:r>
            <a:r>
              <a:rPr lang="en-US" altLang="ko-KR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 </a:t>
            </a:r>
            <a:r>
              <a:rPr lang="ko-KR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j-lt"/>
              </a:rPr>
              <a:t>계획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987398" y="2845445"/>
            <a:ext cx="380945" cy="557741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368343" y="3022241"/>
            <a:ext cx="260191" cy="380945"/>
          </a:xfrm>
          <a:prstGeom prst="rect">
            <a:avLst/>
          </a:prstGeom>
          <a:solidFill>
            <a:srgbClr val="FFCB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071585" y="2904586"/>
            <a:ext cx="195485" cy="161558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1424584" y="3078717"/>
            <a:ext cx="133519" cy="91195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976650" y="4081636"/>
            <a:ext cx="652224" cy="388979"/>
          </a:xfrm>
          <a:custGeom>
            <a:avLst/>
            <a:gdLst>
              <a:gd name="connsiteX0" fmla="*/ 0 w 592931"/>
              <a:gd name="connsiteY0" fmla="*/ 321469 h 321469"/>
              <a:gd name="connsiteX1" fmla="*/ 204788 w 592931"/>
              <a:gd name="connsiteY1" fmla="*/ 169069 h 321469"/>
              <a:gd name="connsiteX2" fmla="*/ 354806 w 592931"/>
              <a:gd name="connsiteY2" fmla="*/ 269081 h 321469"/>
              <a:gd name="connsiteX3" fmla="*/ 592931 w 592931"/>
              <a:gd name="connsiteY3" fmla="*/ 0 h 32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931" h="321469">
                <a:moveTo>
                  <a:pt x="0" y="321469"/>
                </a:moveTo>
                <a:lnTo>
                  <a:pt x="204788" y="169069"/>
                </a:lnTo>
                <a:lnTo>
                  <a:pt x="354806" y="269081"/>
                </a:lnTo>
                <a:lnTo>
                  <a:pt x="592931" y="0"/>
                </a:lnTo>
              </a:path>
            </a:pathLst>
          </a:custGeom>
          <a:noFill/>
          <a:ln>
            <a:solidFill>
              <a:srgbClr val="FFCB06"/>
            </a:solidFill>
            <a:miter lim="800000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58154" y="3192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j-lt"/>
                <a:ea typeface="Noto Sans CJK KR Bold" panose="020B0800000000000000" pitchFamily="34" charset="-127"/>
              </a:rPr>
              <a:t>목차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0AD009-2F4C-4A9F-B897-4F135D72258B}"/>
              </a:ext>
            </a:extLst>
          </p:cNvPr>
          <p:cNvSpPr txBox="1"/>
          <p:nvPr/>
        </p:nvSpPr>
        <p:spPr>
          <a:xfrm>
            <a:off x="2224535" y="2164063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6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rPr>
              <a:t>분석 결과</a:t>
            </a:r>
          </a:p>
        </p:txBody>
      </p:sp>
    </p:spTree>
    <p:extLst>
      <p:ext uri="{BB962C8B-B14F-4D97-AF65-F5344CB8AC3E}">
        <p14:creationId xmlns:p14="http://schemas.microsoft.com/office/powerpoint/2010/main" val="396481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김재진</a:t>
            </a:r>
            <a:r>
              <a:rPr lang="ko-KR" altLang="en-US" sz="2000" b="1" dirty="0"/>
              <a:t> </a:t>
            </a:r>
            <a:r>
              <a:rPr lang="ko-KR" altLang="en-US" sz="2400" b="1" dirty="0"/>
              <a:t>행장</a:t>
            </a:r>
            <a:r>
              <a:rPr lang="ko-KR" altLang="en-US" sz="2000" dirty="0"/>
              <a:t>이 사원들에게 실적을 올리라고 압박하는 상황</a:t>
            </a:r>
            <a:endParaRPr lang="en-US" altLang="ko-KR" sz="2000" dirty="0"/>
          </a:p>
          <a:p>
            <a:endParaRPr lang="en-US" altLang="ko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" sz="2000" dirty="0"/>
              <a:t>Alpha bank</a:t>
            </a:r>
            <a:r>
              <a:rPr lang="ko-KR" altLang="en-US" sz="2000" dirty="0"/>
              <a:t>의 장기 우수 고객 데이터를 분석하여 어느 지역에 집중적으로 마케팅을 할 것인지 선택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Customer Table</a:t>
            </a:r>
            <a:r>
              <a:rPr lang="ko-KR" altLang="en-US" sz="2000" dirty="0"/>
              <a:t>은 </a:t>
            </a:r>
            <a:r>
              <a:rPr lang="en-US" altLang="ko-KR" sz="2000" dirty="0"/>
              <a:t>Alpha bank </a:t>
            </a:r>
            <a:r>
              <a:rPr lang="ko-KR" altLang="en-US" sz="2000" dirty="0"/>
              <a:t>고객 테이블이라고 가정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사원들은 장기 고객들의 데이터를 분석하여</a:t>
            </a:r>
            <a:r>
              <a:rPr lang="en-US" altLang="ko-KR" sz="2000" dirty="0"/>
              <a:t>, </a:t>
            </a:r>
            <a:r>
              <a:rPr lang="ko-KR" altLang="en-US" sz="2000" dirty="0"/>
              <a:t>대출 상환 능력이 높은 고객들에게 </a:t>
            </a:r>
            <a:r>
              <a:rPr lang="ko-KR" altLang="en-US" sz="2000" dirty="0" err="1"/>
              <a:t>맞춤별</a:t>
            </a:r>
            <a:r>
              <a:rPr lang="ko-KR" altLang="en-US" sz="2000" dirty="0"/>
              <a:t> 평균 금리와 대출 가능 금액을 문자 메세지로 안내할 예정</a:t>
            </a:r>
            <a:r>
              <a:rPr lang="en-US" altLang="ko-KR" sz="14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배경</a:t>
            </a:r>
          </a:p>
        </p:txBody>
      </p:sp>
    </p:spTree>
    <p:extLst>
      <p:ext uri="{BB962C8B-B14F-4D97-AF65-F5344CB8AC3E}">
        <p14:creationId xmlns:p14="http://schemas.microsoft.com/office/powerpoint/2010/main" val="408037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112001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분석 목적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3015" y="1795378"/>
            <a:ext cx="739737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b="1" dirty="0"/>
              <a:t>김재진</a:t>
            </a:r>
            <a:r>
              <a:rPr lang="ko-KR" altLang="en-US" sz="2000" b="1" dirty="0"/>
              <a:t> </a:t>
            </a:r>
            <a:r>
              <a:rPr lang="ko-KR" altLang="en-US" sz="2400" b="1" dirty="0"/>
              <a:t>행장</a:t>
            </a:r>
            <a:r>
              <a:rPr lang="ko-KR" altLang="en-US" sz="2000" b="1" dirty="0"/>
              <a:t>이 만족할 수 있는 영업 이익 실현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000" dirty="0"/>
              <a:t>장기 우수 고객들에게 맞춤형 서비스 제공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2019</a:t>
            </a:r>
            <a:r>
              <a:rPr lang="ko-KR" altLang="en-US" sz="2000" dirty="0"/>
              <a:t>년도 영업 이익 증가 기대</a:t>
            </a: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목적</a:t>
            </a:r>
          </a:p>
        </p:txBody>
      </p:sp>
    </p:spTree>
    <p:extLst>
      <p:ext uri="{BB962C8B-B14F-4D97-AF65-F5344CB8AC3E}">
        <p14:creationId xmlns:p14="http://schemas.microsoft.com/office/powerpoint/2010/main" val="3798360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아키텍처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71E0C4-CD43-4E13-902A-B36275641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49389"/>
            <a:ext cx="782808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4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A7EAB0-81BF-4AD1-B55A-93CF8611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41851"/>
            <a:ext cx="8064896" cy="431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1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5752" y="1120016"/>
            <a:ext cx="2704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공동작업환경 구축</a:t>
            </a:r>
            <a:r>
              <a:rPr lang="en-US" altLang="ko-KR" dirty="0"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: Hadoop-Hive</a:t>
            </a:r>
            <a:endParaRPr lang="ko-KR" altLang="en-US" dirty="0"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751" y="36260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lt"/>
                <a:ea typeface="Noto Sans CJK KR Bold" panose="020B0800000000000000" pitchFamily="34" charset="-127"/>
              </a:rPr>
              <a:t>분석 시스템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94752-80FA-473E-8F2C-7A57F659F3AF}"/>
              </a:ext>
            </a:extLst>
          </p:cNvPr>
          <p:cNvSpPr txBox="1"/>
          <p:nvPr/>
        </p:nvSpPr>
        <p:spPr>
          <a:xfrm>
            <a:off x="703015" y="1795378"/>
            <a:ext cx="19967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Sqoop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으로 명령 실행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테이블을 가져오는 과정의 로그를 보여준다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Oracle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에서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HDFS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로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Customer Table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을 가져오는데 </a:t>
            </a:r>
            <a:r>
              <a:rPr lang="en-US" altLang="ko-KR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276.8</a:t>
            </a:r>
            <a:r>
              <a:rPr lang="ko-KR" altLang="en-US" sz="12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+mn-ea"/>
              </a:rPr>
              <a:t>초 소요</a:t>
            </a:r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  <a:p>
            <a:endParaRPr lang="en-US" altLang="ko-KR" sz="1200" dirty="0">
              <a:gradFill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494480-F274-48EF-95CA-2446DA97A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6562" y="985292"/>
            <a:ext cx="5721902" cy="436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34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Noto Sans BNL">
      <a:majorFont>
        <a:latin typeface="Noto Sans CJK KR Bold"/>
        <a:ea typeface="Noto Sans CJK KR Bold"/>
        <a:cs typeface=""/>
      </a:majorFont>
      <a:minorFont>
        <a:latin typeface="Noto Sans CJK KR Light"/>
        <a:ea typeface="Noto Sans CJK KR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914</Words>
  <Application>Microsoft Office PowerPoint</Application>
  <PresentationFormat>화면 슬라이드 쇼(16:10)</PresentationFormat>
  <Paragraphs>238</Paragraphs>
  <Slides>36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9" baseType="lpstr">
      <vt:lpstr>Noto Sans CJK KR Black</vt:lpstr>
      <vt:lpstr>Noto Sans CJK KR Bold</vt:lpstr>
      <vt:lpstr>Noto Sans CJK KR Light</vt:lpstr>
      <vt:lpstr>Noto Sans CJK KR Regular</vt:lpstr>
      <vt:lpstr>굴림체</vt:lpstr>
      <vt:lpstr>맑은 고딕</vt:lpstr>
      <vt:lpstr>Arial</vt:lpstr>
      <vt:lpstr>Cambria Math</vt:lpstr>
      <vt:lpstr>Lucida Console</vt:lpstr>
      <vt:lpstr>Lucida Sans Typewriter</vt:lpstr>
      <vt:lpstr>Wingdings</vt:lpstr>
      <vt:lpstr>Office 테마</vt:lpstr>
      <vt:lpstr>사진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JhSystem</dc:creator>
  <cp:lastModifiedBy>Windows User</cp:lastModifiedBy>
  <cp:revision>81</cp:revision>
  <dcterms:created xsi:type="dcterms:W3CDTF">2015-04-26T18:28:14Z</dcterms:created>
  <dcterms:modified xsi:type="dcterms:W3CDTF">2018-11-12T12:58:43Z</dcterms:modified>
</cp:coreProperties>
</file>